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4" r:id="rId4"/>
    <p:sldId id="266" r:id="rId5"/>
    <p:sldId id="267" r:id="rId6"/>
    <p:sldId id="270" r:id="rId7"/>
    <p:sldId id="273" r:id="rId8"/>
    <p:sldId id="274" r:id="rId9"/>
    <p:sldId id="271" r:id="rId10"/>
    <p:sldId id="272" r:id="rId11"/>
    <p:sldId id="268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ем Мареев" initials="АМ" lastIdx="15" clrIdx="0">
    <p:extLst>
      <p:ext uri="{19B8F6BF-5375-455C-9EA6-DF929625EA0E}">
        <p15:presenceInfo xmlns:p15="http://schemas.microsoft.com/office/powerpoint/2012/main" userId="d15383c38051574c" providerId="Windows Live"/>
      </p:ext>
    </p:extLst>
  </p:cmAuthor>
  <p:cmAuthor id="2" name="ALEXANDRA MAREEVA" initials="AM" lastIdx="1" clrIdx="1">
    <p:extLst>
      <p:ext uri="{19B8F6BF-5375-455C-9EA6-DF929625EA0E}">
        <p15:presenceInfo xmlns:p15="http://schemas.microsoft.com/office/powerpoint/2012/main" userId="05c5f8b7528971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248" y="5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8T16:15:18.350" idx="4">
    <p:pos x="10" y="10"/>
    <p:text>Датчик поступательных перемещений</p:text>
    <p:extLst>
      <p:ext uri="{C676402C-5697-4E1C-873F-D02D1690AC5C}">
        <p15:threadingInfo xmlns:p15="http://schemas.microsoft.com/office/powerpoint/2012/main" timeZoneBias="-420"/>
      </p:ext>
    </p:extLst>
  </p:cm>
  <p:cm authorId="1" dt="2024-02-28T16:18:47.562" idx="10">
    <p:pos x="146" y="146"/>
    <p:text>Фаза разработки : экспериментальный образец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8T15:44:29.138" idx="1">
    <p:pos x="10" y="10"/>
    <p:text>Сделать фототочку прототипа чувствительного элемента</p:text>
    <p:extLst>
      <p:ext uri="{C676402C-5697-4E1C-873F-D02D1690AC5C}">
        <p15:threadingInfo xmlns:p15="http://schemas.microsoft.com/office/powerpoint/2012/main" timeZoneBias="-420"/>
      </p:ext>
    </p:extLst>
  </p:cm>
  <p:cm authorId="1" dt="2024-02-28T15:44:57.160" idx="2">
    <p:pos x="146" y="146"/>
    <p:text>Замена проприетарному Leica Nivel 220</p:text>
    <p:extLst>
      <p:ext uri="{C676402C-5697-4E1C-873F-D02D1690AC5C}">
        <p15:threadingInfo xmlns:p15="http://schemas.microsoft.com/office/powerpoint/2012/main" timeZoneBias="-420"/>
      </p:ext>
    </p:extLst>
  </p:cm>
  <p:cm authorId="1" dt="2024-02-28T15:45:33.925" idx="3">
    <p:pos x="282" y="282"/>
    <p:text>Спопобен работать в условиях низких температур</p:text>
    <p:extLst>
      <p:ext uri="{C676402C-5697-4E1C-873F-D02D1690AC5C}">
        <p15:threadingInfo xmlns:p15="http://schemas.microsoft.com/office/powerpoint/2012/main" timeZoneBias="-420"/>
      </p:ext>
    </p:extLst>
  </p:cm>
  <p:cm authorId="1" dt="2024-02-28T16:15:33.260" idx="5">
    <p:pos x="418" y="418"/>
    <p:text>Фаза разработки : прототип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8T16:20:14.452" idx="11">
    <p:pos x="53" y="286"/>
    <p:text>Открытый менеджер для организации спутникового мониторинга</p:text>
    <p:extLst>
      <p:ext uri="{C676402C-5697-4E1C-873F-D02D1690AC5C}">
        <p15:threadingInfo xmlns:p15="http://schemas.microsoft.com/office/powerpoint/2012/main" timeZoneBias="-420"/>
      </p:ext>
    </p:extLst>
  </p:cm>
  <p:cm authorId="1" dt="2024-02-28T16:20:55.379" idx="12">
    <p:pos x="10" y="10"/>
    <p:text>Обработка данных с малобюджетных цифровых инклинометров и Датчиков вертикальных перемещений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8T16:33:59.426" idx="13">
    <p:pos x="39" y="700"/>
    <p:text>Статус: эскизный проект</p:text>
    <p:extLst>
      <p:ext uri="{C676402C-5697-4E1C-873F-D02D1690AC5C}">
        <p15:threadingInfo xmlns:p15="http://schemas.microsoft.com/office/powerpoint/2012/main" timeZoneBias="-420"/>
      </p:ext>
    </p:extLst>
  </p:cm>
  <p:cm authorId="1" dt="2024-02-28T16:34:15.067" idx="14">
    <p:pos x="10" y="10"/>
    <p:text>Возможность коллокации датчиков геодезического мониторинга разного типа</p:text>
    <p:extLst>
      <p:ext uri="{C676402C-5697-4E1C-873F-D02D1690AC5C}">
        <p15:threadingInfo xmlns:p15="http://schemas.microsoft.com/office/powerpoint/2012/main" timeZoneBias="-420"/>
      </p:ext>
    </p:extLst>
  </p:cm>
  <p:cm authorId="1" dt="2024-02-28T16:35:04.929" idx="15">
    <p:pos x="146" y="146"/>
    <p:text>Для разработки собственных инструментальных малобюджетных систем геодезического мониторинга с погрешностью на уровне милиметров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B588E-3D78-4393-BCA8-970FE842CA04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1B89B-42FB-4FD3-A948-EDC3995D74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21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B4ED4-E5D6-5A68-06E6-6CFB68F2DA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8962" y="2465929"/>
            <a:ext cx="9079360" cy="1188589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ru-RU" dirty="0"/>
              <a:t>Название работы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970498-95C9-E3E8-A8C0-1E4187C4DB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76884" y="3924517"/>
            <a:ext cx="4519437" cy="874608"/>
          </a:xfrm>
        </p:spPr>
        <p:txBody>
          <a:bodyPr>
            <a:normAutofit/>
          </a:bodyPr>
          <a:lstStyle>
            <a:lvl1pPr marL="0" indent="0" algn="l">
              <a:buNone/>
              <a:defRPr lang="ru-RU" sz="1800" kern="1200" dirty="0">
                <a:solidFill>
                  <a:schemeClr val="bg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Авторы работы, (звания, заслуги, судимости, при наличии)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D87864-8293-ADFF-824A-75B5AAB5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D30A0AA-DF1E-7F5D-7BFF-75221350B0BE}"/>
              </a:ext>
            </a:extLst>
          </p:cNvPr>
          <p:cNvSpPr/>
          <p:nvPr userDrawn="1"/>
        </p:nvSpPr>
        <p:spPr>
          <a:xfrm>
            <a:off x="0" y="791930"/>
            <a:ext cx="12192000" cy="140400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FF10A7-B38F-ED29-220C-564D708775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9" y="1061930"/>
            <a:ext cx="3825023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76DD694-12F7-00DD-8C0C-AF466BC89672}"/>
              </a:ext>
            </a:extLst>
          </p:cNvPr>
          <p:cNvGrpSpPr/>
          <p:nvPr userDrawn="1"/>
        </p:nvGrpSpPr>
        <p:grpSpPr>
          <a:xfrm>
            <a:off x="282663" y="5004607"/>
            <a:ext cx="11354683" cy="1440001"/>
            <a:chOff x="401971" y="2041449"/>
            <a:chExt cx="11354683" cy="1440001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94C7FE3-7EF8-463A-6CD5-69EC2B554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23855" t="12185" r="2021" b="3678"/>
            <a:stretch/>
          </p:blipFill>
          <p:spPr>
            <a:xfrm>
              <a:off x="3274836" y="2041449"/>
              <a:ext cx="2740794" cy="1440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A754CB99-6061-B50A-9352-FD5AC3D2A69A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5" cstate="print">
              <a:lum bright="-20000" contrast="3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219" t="3959" r="1564" b="6601"/>
            <a:stretch/>
          </p:blipFill>
          <p:spPr>
            <a:xfrm>
              <a:off x="401971" y="2041449"/>
              <a:ext cx="2740794" cy="144000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2" descr="Картинки по запросу НСО описание границ муниципальных образований">
              <a:extLst>
                <a:ext uri="{FF2B5EF4-FFF2-40B4-BE49-F238E27FC236}">
                  <a16:creationId xmlns:a16="http://schemas.microsoft.com/office/drawing/2014/main" id="{DB0BAD6A-D161-C9E9-1537-7B847226CF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" b="11270"/>
            <a:stretch/>
          </p:blipFill>
          <p:spPr bwMode="auto">
            <a:xfrm>
              <a:off x="6145624" y="2041449"/>
              <a:ext cx="2740795" cy="14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AA3B8E93-880F-F2F0-C460-34F34B033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02" b="21902"/>
            <a:stretch/>
          </p:blipFill>
          <p:spPr bwMode="auto">
            <a:xfrm>
              <a:off x="9016414" y="2041449"/>
              <a:ext cx="2740240" cy="14400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8" name="Текст 27">
            <a:extLst>
              <a:ext uri="{FF2B5EF4-FFF2-40B4-BE49-F238E27FC236}">
                <a16:creationId xmlns:a16="http://schemas.microsoft.com/office/drawing/2014/main" id="{D63F6FD3-F335-5ED4-0C0E-4F30FBD9E2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5063" y="3924517"/>
            <a:ext cx="4253259" cy="874608"/>
          </a:xfrm>
        </p:spPr>
        <p:txBody>
          <a:bodyPr>
            <a:normAutofit/>
          </a:bodyPr>
          <a:lstStyle>
            <a:lvl1pPr marL="0" indent="0">
              <a:buNone/>
              <a:defRPr lang="ru-RU" sz="1800" kern="1200" dirty="0">
                <a:solidFill>
                  <a:schemeClr val="bg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Название мероприятия, дата</a:t>
            </a:r>
          </a:p>
        </p:txBody>
      </p:sp>
    </p:spTree>
    <p:extLst>
      <p:ext uri="{BB962C8B-B14F-4D97-AF65-F5344CB8AC3E}">
        <p14:creationId xmlns:p14="http://schemas.microsoft.com/office/powerpoint/2010/main" val="8468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6A128-9C91-0110-8E2C-B2A64D8E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2ACA6A-9DED-0ADB-839A-8E019DA13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CEC640-4977-D178-BF9D-E481645D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DFB64F-FEF5-A07F-18C3-81E50627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Ссылки (если есть)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92F4E1-A941-0F88-584D-82C48490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00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BACB44-35C1-E3F6-E7D3-96C14DE61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58F1B4-0A03-77E5-9BC6-45AC67B85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0FC173-5543-FCA9-2E94-375F1754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935F38-8FFB-A1A4-586F-2FDA9EAB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Ссылки (если есть)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754A9F-BD5D-FAD0-47E5-8F787528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276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2930A-632F-B155-C2B8-795E39A17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06442"/>
            <a:ext cx="10515600" cy="132556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ru-RU" dirty="0"/>
              <a:t>Территория знаний и технологий!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2954AA-FBC4-C84A-413D-1AC1DA4E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DCF8AC-A252-EF48-0554-9C3E9B8E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Ссылки (если есть)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86353C-65B8-2AD3-6080-BF31B4D4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2EB457-0DD4-1BD9-EAA9-7D9F278746D9}"/>
              </a:ext>
            </a:extLst>
          </p:cNvPr>
          <p:cNvSpPr/>
          <p:nvPr userDrawn="1"/>
        </p:nvSpPr>
        <p:spPr>
          <a:xfrm>
            <a:off x="0" y="791930"/>
            <a:ext cx="12192000" cy="140400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CEA95D-FBCF-9ACA-BD4A-180078F5FD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89" y="1061930"/>
            <a:ext cx="3825023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098053D-D6AF-D1FC-5388-9198C12FEDA5}"/>
              </a:ext>
            </a:extLst>
          </p:cNvPr>
          <p:cNvGrpSpPr/>
          <p:nvPr userDrawn="1"/>
        </p:nvGrpSpPr>
        <p:grpSpPr>
          <a:xfrm>
            <a:off x="282663" y="5004607"/>
            <a:ext cx="11354683" cy="1440001"/>
            <a:chOff x="401971" y="2041449"/>
            <a:chExt cx="11354683" cy="1440001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1A77118-984B-526A-4A72-A9D95CA2B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23855" t="12185" r="2021" b="3678"/>
            <a:stretch/>
          </p:blipFill>
          <p:spPr>
            <a:xfrm>
              <a:off x="3274836" y="2041449"/>
              <a:ext cx="2740794" cy="1440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BD7B9554-AB6F-2E7F-2E22-6DACEB77394E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5" cstate="print">
              <a:lum bright="-20000" contrast="3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219" t="3959" r="1564" b="6601"/>
            <a:stretch/>
          </p:blipFill>
          <p:spPr>
            <a:xfrm>
              <a:off x="401971" y="2041449"/>
              <a:ext cx="2740794" cy="144000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2" descr="Картинки по запросу НСО описание границ муниципальных образований">
              <a:extLst>
                <a:ext uri="{FF2B5EF4-FFF2-40B4-BE49-F238E27FC236}">
                  <a16:creationId xmlns:a16="http://schemas.microsoft.com/office/drawing/2014/main" id="{DE641F0C-B358-7637-5D22-0DF95D6D5D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" b="11270"/>
            <a:stretch/>
          </p:blipFill>
          <p:spPr bwMode="auto">
            <a:xfrm>
              <a:off x="6145624" y="2041449"/>
              <a:ext cx="2740795" cy="144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962B50F2-1E1C-3B39-2C00-F13C5B21AA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02" b="21902"/>
            <a:stretch/>
          </p:blipFill>
          <p:spPr bwMode="auto">
            <a:xfrm>
              <a:off x="9016414" y="2041449"/>
              <a:ext cx="2740240" cy="14400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054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BDAA23B-BD51-0D36-6859-D53EB9A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A4742C-6464-4B03-DE92-8E70F191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Ссылки (если есть)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C5BAA9-A1CD-8AE1-ECB5-6C2710C5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42463-98B0-9C5A-4D9C-994B5710161E}"/>
              </a:ext>
            </a:extLst>
          </p:cNvPr>
          <p:cNvSpPr txBox="1"/>
          <p:nvPr userDrawn="1"/>
        </p:nvSpPr>
        <p:spPr>
          <a:xfrm>
            <a:off x="-2442" y="-345"/>
            <a:ext cx="12196037" cy="948792"/>
          </a:xfrm>
          <a:prstGeom prst="rect">
            <a:avLst/>
          </a:prstGeom>
          <a:gradFill flip="none" rotWithShape="1">
            <a:gsLst>
              <a:gs pos="17000">
                <a:schemeClr val="accent2">
                  <a:lumMod val="5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78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6A5F40-B4C5-2A9D-269D-244CEDEA55A8}"/>
              </a:ext>
            </a:extLst>
          </p:cNvPr>
          <p:cNvSpPr/>
          <p:nvPr userDrawn="1"/>
        </p:nvSpPr>
        <p:spPr>
          <a:xfrm rot="5400000">
            <a:off x="546558" y="6123675"/>
            <a:ext cx="198000" cy="1296000"/>
          </a:xfrm>
          <a:prstGeom prst="rect">
            <a:avLst/>
          </a:prstGeom>
          <a:gradFill>
            <a:gsLst>
              <a:gs pos="17000">
                <a:schemeClr val="bg1"/>
              </a:gs>
              <a:gs pos="5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23C9E37-3576-DFAC-5BE0-FAB6B497788B}"/>
              </a:ext>
            </a:extLst>
          </p:cNvPr>
          <p:cNvSpPr/>
          <p:nvPr userDrawn="1"/>
        </p:nvSpPr>
        <p:spPr>
          <a:xfrm rot="10800000" flipV="1">
            <a:off x="-2441" y="1531472"/>
            <a:ext cx="198000" cy="5148000"/>
          </a:xfrm>
          <a:prstGeom prst="rect">
            <a:avLst/>
          </a:prstGeom>
          <a:gradFill>
            <a:gsLst>
              <a:gs pos="17000">
                <a:schemeClr val="bg1"/>
              </a:gs>
              <a:gs pos="5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D0F398-8E39-C504-F76B-9B99D8E6B240}"/>
              </a:ext>
            </a:extLst>
          </p:cNvPr>
          <p:cNvSpPr/>
          <p:nvPr userDrawn="1"/>
        </p:nvSpPr>
        <p:spPr>
          <a:xfrm flipV="1">
            <a:off x="11993116" y="584430"/>
            <a:ext cx="198000" cy="964096"/>
          </a:xfrm>
          <a:prstGeom prst="rect">
            <a:avLst/>
          </a:prstGeom>
          <a:gradFill>
            <a:gsLst>
              <a:gs pos="13000">
                <a:schemeClr val="accent2">
                  <a:lumMod val="50000"/>
                </a:schemeClr>
              </a:gs>
              <a:gs pos="41000">
                <a:schemeClr val="accent2">
                  <a:lumMod val="60000"/>
                  <a:lumOff val="40000"/>
                </a:schemeClr>
              </a:gs>
              <a:gs pos="8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E04C3A6-BF1F-2314-63D2-A64619514F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477" y="204051"/>
            <a:ext cx="239063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080F8-0E78-B2F8-F333-6A53C403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7" y="-188731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18849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7ED13-1DAE-9324-7473-7B16E2A91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ru-RU" dirty="0"/>
              <a:t>Имя раздела презентации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9B129C-D861-8ACA-D0C8-B6BE74E86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0351FE-2F2F-6DED-791B-FEFA747B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1BF1D-37D5-E8F4-BCFC-7B35D805A386}"/>
              </a:ext>
            </a:extLst>
          </p:cNvPr>
          <p:cNvSpPr txBox="1"/>
          <p:nvPr userDrawn="1"/>
        </p:nvSpPr>
        <p:spPr>
          <a:xfrm>
            <a:off x="-2442" y="-345"/>
            <a:ext cx="12196037" cy="94879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9115B4-D8B1-B8FB-E281-FFD8CD4E6B52}"/>
              </a:ext>
            </a:extLst>
          </p:cNvPr>
          <p:cNvSpPr/>
          <p:nvPr userDrawn="1"/>
        </p:nvSpPr>
        <p:spPr>
          <a:xfrm rot="5400000">
            <a:off x="546558" y="6123675"/>
            <a:ext cx="198000" cy="1296000"/>
          </a:xfrm>
          <a:prstGeom prst="rect">
            <a:avLst/>
          </a:prstGeom>
          <a:gradFill>
            <a:gsLst>
              <a:gs pos="10000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rgbClr val="6CABD9"/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BEF725-61A2-7370-6374-D7FDB7D19C10}"/>
              </a:ext>
            </a:extLst>
          </p:cNvPr>
          <p:cNvSpPr/>
          <p:nvPr userDrawn="1"/>
        </p:nvSpPr>
        <p:spPr>
          <a:xfrm rot="10800000" flipV="1">
            <a:off x="-2441" y="1531472"/>
            <a:ext cx="198000" cy="5148000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0">
                <a:schemeClr val="accent2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847BFD-0BA9-BAE2-F855-50A48B3C0140}"/>
              </a:ext>
            </a:extLst>
          </p:cNvPr>
          <p:cNvSpPr/>
          <p:nvPr userDrawn="1"/>
        </p:nvSpPr>
        <p:spPr>
          <a:xfrm flipV="1">
            <a:off x="11993116" y="584430"/>
            <a:ext cx="198000" cy="964096"/>
          </a:xfrm>
          <a:prstGeom prst="rect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FFB8D3A-A64C-2DF1-8F3D-02A559AAC0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477" y="204051"/>
            <a:ext cx="239063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09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5EF7DA5-0F34-E8F1-8F18-BC5B41058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F8C1DD-ABE9-4DBC-A30E-9CE34CAF7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62C5D3-5D20-9418-122E-6D2187DA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Ссылки (если есть)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B2DBA4-06B6-62C8-8832-BC6B787C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0F6EF-65B3-C96A-5229-B353E883DFC2}"/>
              </a:ext>
            </a:extLst>
          </p:cNvPr>
          <p:cNvSpPr txBox="1"/>
          <p:nvPr userDrawn="1"/>
        </p:nvSpPr>
        <p:spPr>
          <a:xfrm>
            <a:off x="-2442" y="-345"/>
            <a:ext cx="12196037" cy="948792"/>
          </a:xfrm>
          <a:prstGeom prst="rect">
            <a:avLst/>
          </a:prstGeom>
          <a:gradFill flip="none" rotWithShape="1">
            <a:gsLst>
              <a:gs pos="17000">
                <a:schemeClr val="accent2">
                  <a:lumMod val="5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78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8D17F4-5202-8C24-B5F5-90025CDBEF8E}"/>
              </a:ext>
            </a:extLst>
          </p:cNvPr>
          <p:cNvSpPr/>
          <p:nvPr userDrawn="1"/>
        </p:nvSpPr>
        <p:spPr>
          <a:xfrm rot="5400000">
            <a:off x="546558" y="6123675"/>
            <a:ext cx="198000" cy="1296000"/>
          </a:xfrm>
          <a:prstGeom prst="rect">
            <a:avLst/>
          </a:prstGeom>
          <a:gradFill>
            <a:gsLst>
              <a:gs pos="17000">
                <a:schemeClr val="bg1"/>
              </a:gs>
              <a:gs pos="5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82C75EE-77E5-F44A-1745-DD59CC1931DD}"/>
              </a:ext>
            </a:extLst>
          </p:cNvPr>
          <p:cNvSpPr/>
          <p:nvPr userDrawn="1"/>
        </p:nvSpPr>
        <p:spPr>
          <a:xfrm rot="10800000" flipV="1">
            <a:off x="-2441" y="1531472"/>
            <a:ext cx="198000" cy="5148000"/>
          </a:xfrm>
          <a:prstGeom prst="rect">
            <a:avLst/>
          </a:prstGeom>
          <a:gradFill>
            <a:gsLst>
              <a:gs pos="17000">
                <a:schemeClr val="bg1"/>
              </a:gs>
              <a:gs pos="5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CB3C235-C8E0-BC41-8AAA-EABB5CDE61AB}"/>
              </a:ext>
            </a:extLst>
          </p:cNvPr>
          <p:cNvSpPr/>
          <p:nvPr userDrawn="1"/>
        </p:nvSpPr>
        <p:spPr>
          <a:xfrm flipV="1">
            <a:off x="11993116" y="584430"/>
            <a:ext cx="198000" cy="964096"/>
          </a:xfrm>
          <a:prstGeom prst="rect">
            <a:avLst/>
          </a:prstGeom>
          <a:gradFill>
            <a:gsLst>
              <a:gs pos="13000">
                <a:schemeClr val="accent2">
                  <a:lumMod val="50000"/>
                </a:schemeClr>
              </a:gs>
              <a:gs pos="41000">
                <a:schemeClr val="accent2">
                  <a:lumMod val="60000"/>
                  <a:lumOff val="40000"/>
                </a:schemeClr>
              </a:gs>
              <a:gs pos="8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53FE1F3-0BCD-6B97-F022-D4E8B29BA1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477" y="204051"/>
            <a:ext cx="239063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F6601-96C9-5B3D-AA98-CF4F783F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38" y="-188731"/>
            <a:ext cx="10515600" cy="1325563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2704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A93DC5-69D2-12DC-641C-90B56C02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AAB2DC-8230-0B99-1EEF-7E6FD35CF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2D008F-5982-50E6-E259-177BDDEFD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9C500F-B498-B272-16A4-5095D4FD3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C9177F0-E594-6E56-DCC3-4F5DDF973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83C86B-1DA4-752E-7E9F-596F268C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945523-9C1A-3370-F156-33837FB8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Ссылки (если есть)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FFAA7F-727B-04F2-7B58-32ED9C59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74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C297CD-6582-6130-5784-B1E09F0C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Ссылки (если есть)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F4D8C5-D95B-6026-B9F0-B9EC138C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88320-F601-268F-6463-160B0C80FAEC}"/>
              </a:ext>
            </a:extLst>
          </p:cNvPr>
          <p:cNvSpPr txBox="1"/>
          <p:nvPr userDrawn="1"/>
        </p:nvSpPr>
        <p:spPr>
          <a:xfrm>
            <a:off x="-2442" y="-345"/>
            <a:ext cx="12196037" cy="948792"/>
          </a:xfrm>
          <a:prstGeom prst="rect">
            <a:avLst/>
          </a:prstGeom>
          <a:gradFill flip="none" rotWithShape="1">
            <a:gsLst>
              <a:gs pos="17000">
                <a:schemeClr val="accent2">
                  <a:lumMod val="5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78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DD311D-2F22-516B-9979-B2E32A46CE70}"/>
              </a:ext>
            </a:extLst>
          </p:cNvPr>
          <p:cNvSpPr/>
          <p:nvPr userDrawn="1"/>
        </p:nvSpPr>
        <p:spPr>
          <a:xfrm rot="5400000">
            <a:off x="546558" y="6123675"/>
            <a:ext cx="198000" cy="1296000"/>
          </a:xfrm>
          <a:prstGeom prst="rect">
            <a:avLst/>
          </a:prstGeom>
          <a:gradFill>
            <a:gsLst>
              <a:gs pos="17000">
                <a:schemeClr val="bg1"/>
              </a:gs>
              <a:gs pos="5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66F23A-47AA-D079-90C9-A7EBF28D3A47}"/>
              </a:ext>
            </a:extLst>
          </p:cNvPr>
          <p:cNvSpPr/>
          <p:nvPr userDrawn="1"/>
        </p:nvSpPr>
        <p:spPr>
          <a:xfrm rot="10800000" flipV="1">
            <a:off x="-2441" y="1531472"/>
            <a:ext cx="198000" cy="5148000"/>
          </a:xfrm>
          <a:prstGeom prst="rect">
            <a:avLst/>
          </a:prstGeom>
          <a:gradFill>
            <a:gsLst>
              <a:gs pos="17000">
                <a:schemeClr val="bg1"/>
              </a:gs>
              <a:gs pos="5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9711003-ECEF-B4A3-96EF-D79AB3A39712}"/>
              </a:ext>
            </a:extLst>
          </p:cNvPr>
          <p:cNvSpPr/>
          <p:nvPr userDrawn="1"/>
        </p:nvSpPr>
        <p:spPr>
          <a:xfrm flipV="1">
            <a:off x="11993116" y="584430"/>
            <a:ext cx="198000" cy="964096"/>
          </a:xfrm>
          <a:prstGeom prst="rect">
            <a:avLst/>
          </a:prstGeom>
          <a:gradFill>
            <a:gsLst>
              <a:gs pos="13000">
                <a:schemeClr val="accent2">
                  <a:lumMod val="50000"/>
                </a:schemeClr>
              </a:gs>
              <a:gs pos="41000">
                <a:schemeClr val="accent2">
                  <a:lumMod val="60000"/>
                  <a:lumOff val="40000"/>
                </a:schemeClr>
              </a:gs>
              <a:gs pos="8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D2E3F0-D3D5-3E5E-1CAB-060A026444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477" y="204051"/>
            <a:ext cx="239063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0C98D-0B5B-3C0E-BA3A-903868AC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58" y="-188731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687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4DE7A5-2095-2B89-C6EC-16556BCD54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colorTemperature colorTemp="6600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92"/>
          <a:stretch/>
        </p:blipFill>
        <p:spPr>
          <a:xfrm>
            <a:off x="6632293" y="1572286"/>
            <a:ext cx="5640729" cy="528571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effectLst>
            <a:glow rad="12700">
              <a:schemeClr val="accent1"/>
            </a:glow>
            <a:softEdge rad="0"/>
          </a:effectLst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AC4A8988-6F76-6438-A1CA-D1C42847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F93786-0C7D-027F-B3B7-F22CE206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Ссылки (если есть)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4D29D5-D1C4-9679-A497-6D3D43C0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37FF79-87D2-1963-039B-5BAA33CA92FD}"/>
              </a:ext>
            </a:extLst>
          </p:cNvPr>
          <p:cNvSpPr/>
          <p:nvPr userDrawn="1"/>
        </p:nvSpPr>
        <p:spPr>
          <a:xfrm>
            <a:off x="5544274" y="1388962"/>
            <a:ext cx="6485681" cy="546903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5CC42-BAFB-4EE9-89CB-208CA3BE49F1}"/>
              </a:ext>
            </a:extLst>
          </p:cNvPr>
          <p:cNvSpPr txBox="1"/>
          <p:nvPr userDrawn="1"/>
        </p:nvSpPr>
        <p:spPr>
          <a:xfrm>
            <a:off x="-2442" y="-345"/>
            <a:ext cx="12196037" cy="948792"/>
          </a:xfrm>
          <a:prstGeom prst="rect">
            <a:avLst/>
          </a:prstGeom>
          <a:gradFill flip="none" rotWithShape="1">
            <a:gsLst>
              <a:gs pos="17000">
                <a:schemeClr val="accent2">
                  <a:lumMod val="5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78000">
                <a:schemeClr val="bg1"/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845FF0E-A413-0055-F33F-E8951DB8A12D}"/>
              </a:ext>
            </a:extLst>
          </p:cNvPr>
          <p:cNvSpPr/>
          <p:nvPr userDrawn="1"/>
        </p:nvSpPr>
        <p:spPr>
          <a:xfrm rot="5400000">
            <a:off x="546558" y="6123675"/>
            <a:ext cx="198000" cy="1296000"/>
          </a:xfrm>
          <a:prstGeom prst="rect">
            <a:avLst/>
          </a:prstGeom>
          <a:gradFill>
            <a:gsLst>
              <a:gs pos="17000">
                <a:schemeClr val="bg1"/>
              </a:gs>
              <a:gs pos="5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52124B4-9133-A5C7-AA92-CBFF300F0B43}"/>
              </a:ext>
            </a:extLst>
          </p:cNvPr>
          <p:cNvSpPr/>
          <p:nvPr userDrawn="1"/>
        </p:nvSpPr>
        <p:spPr>
          <a:xfrm rot="10800000" flipV="1">
            <a:off x="-2441" y="1531472"/>
            <a:ext cx="198000" cy="5148000"/>
          </a:xfrm>
          <a:prstGeom prst="rect">
            <a:avLst/>
          </a:prstGeom>
          <a:gradFill>
            <a:gsLst>
              <a:gs pos="17000">
                <a:schemeClr val="bg1"/>
              </a:gs>
              <a:gs pos="5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2F8B3F7-E7A4-C96D-BD74-A4EF62F7B5C3}"/>
              </a:ext>
            </a:extLst>
          </p:cNvPr>
          <p:cNvSpPr/>
          <p:nvPr userDrawn="1"/>
        </p:nvSpPr>
        <p:spPr>
          <a:xfrm flipV="1">
            <a:off x="11993116" y="584430"/>
            <a:ext cx="198000" cy="964096"/>
          </a:xfrm>
          <a:prstGeom prst="rect">
            <a:avLst/>
          </a:prstGeom>
          <a:gradFill>
            <a:gsLst>
              <a:gs pos="13000">
                <a:schemeClr val="accent2">
                  <a:lumMod val="50000"/>
                </a:schemeClr>
              </a:gs>
              <a:gs pos="41000">
                <a:schemeClr val="accent2">
                  <a:lumMod val="60000"/>
                  <a:lumOff val="40000"/>
                </a:schemeClr>
              </a:gs>
              <a:gs pos="8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82465FA-D469-CCFE-4D5B-8E67A7C3D4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477" y="204051"/>
            <a:ext cx="239063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33CEB6-6DAC-5554-F304-DCA822AF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58" y="-188731"/>
            <a:ext cx="10515600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2267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36194-4925-9878-CDB4-372EDB6E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4EC443-CDE0-98A4-A17E-2C364CD2B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12AB98-B640-5179-BCA7-3FD9262B2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748273-FF2D-C1FD-074E-C6C6362E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6BAA33-F822-FB53-9DBB-472E89DD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Ссылки (если есть)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C6C65F-7207-2BEF-2200-690ED7F2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1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EA44B-9872-1284-6F83-6A209070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B0F9AB-14AF-D38B-ED7D-0FD22BAF1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2E0072-DC94-6576-0B99-6D14766A4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FE6F12-6A88-257D-AE71-2F87A0F9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CA7D6A-D8CE-239F-8CE5-E33E44E2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Ссылки (если есть)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9A7367-AB80-9CC6-A130-730B5684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8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F76C1-7C30-0746-B01E-38DD28CE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1B1488-F519-509F-9232-DE6E80713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E79093-071D-9A24-B964-98C4AC900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7D7E6F-BDEC-A36C-F382-D00157F7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Ссылки (если есть)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660CA-A9C1-8748-7ADB-534F4A11C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539F4-761E-4A46-97E2-05DD3A0438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19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6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7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omments" Target="../comments/commen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moncenter.r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oncenter.ru/" TargetMode="Externa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D6DAAC1-75B2-3F37-26B1-7DFF32079629}"/>
              </a:ext>
            </a:extLst>
          </p:cNvPr>
          <p:cNvSpPr/>
          <p:nvPr/>
        </p:nvSpPr>
        <p:spPr>
          <a:xfrm>
            <a:off x="1" y="4884981"/>
            <a:ext cx="12191999" cy="1798175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FF86D-03D4-15CC-1A95-1C6DE1489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962" y="2203648"/>
            <a:ext cx="9260106" cy="1096144"/>
          </a:xfrm>
        </p:spPr>
        <p:txBody>
          <a:bodyPr>
            <a:noAutofit/>
          </a:bodyPr>
          <a:lstStyle/>
          <a:p>
            <a:pPr>
              <a:buClr>
                <a:srgbClr val="E31E25"/>
              </a:buClr>
            </a:pPr>
            <a:r>
              <a:rPr lang="ru-RU" sz="28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Автоматизированная система геодезического мониторинга 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MonCenter</a:t>
            </a:r>
            <a:endParaRPr lang="ru-RU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75D16B-9946-16CF-E135-9759AEF97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04645" y="1896955"/>
            <a:ext cx="1243812" cy="403246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chemeClr val="tx1"/>
                </a:solidFill>
              </a:rPr>
              <a:t>01.03.2024 г.</a:t>
            </a:r>
          </a:p>
        </p:txBody>
      </p:sp>
      <p:pic>
        <p:nvPicPr>
          <p:cNvPr id="5" name="Рисунок 4" descr="Медицинское оборудование со стетоскопом">
            <a:extLst>
              <a:ext uri="{FF2B5EF4-FFF2-40B4-BE49-F238E27FC236}">
                <a16:creationId xmlns:a16="http://schemas.microsoft.com/office/drawing/2014/main" id="{F8DBDDA3-744A-BA95-224F-DC36A44A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3" t="24" r="11169" b="24"/>
          <a:stretch/>
        </p:blipFill>
        <p:spPr>
          <a:xfrm>
            <a:off x="6029712" y="5005499"/>
            <a:ext cx="2740026" cy="14351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2E6C25-C605-A231-C4E2-DB6EE676A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" b="32233"/>
          <a:stretch/>
        </p:blipFill>
        <p:spPr>
          <a:xfrm>
            <a:off x="276595" y="5005499"/>
            <a:ext cx="2740027" cy="14351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9739A8-E1E8-DD4D-5984-E2980A37AC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74" r="5418" b="20916"/>
          <a:stretch/>
        </p:blipFill>
        <p:spPr>
          <a:xfrm>
            <a:off x="8883333" y="5005499"/>
            <a:ext cx="2740025" cy="14351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D5290D-488A-6475-4BF7-E0FEC62B71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3" b="25847"/>
          <a:stretch/>
        </p:blipFill>
        <p:spPr>
          <a:xfrm>
            <a:off x="3130217" y="5005499"/>
            <a:ext cx="2766104" cy="143518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675CEF-4CE1-69EF-D625-2A0917D9A5E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916" y="5005499"/>
            <a:ext cx="2756973" cy="14351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312741-8356-6440-FFC0-CB1B1C3AA90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85" y="4981652"/>
            <a:ext cx="2766104" cy="1459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14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5"/>
    </mc:Choice>
    <mc:Fallback>
      <p:transition spd="slow" advTm="854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ACB126C-7153-B9D0-012A-58AA7266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8" y="4779057"/>
            <a:ext cx="3342247" cy="1876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Объект 1">
            <a:extLst>
              <a:ext uri="{FF2B5EF4-FFF2-40B4-BE49-F238E27FC236}">
                <a16:creationId xmlns:a16="http://schemas.microsoft.com/office/drawing/2014/main" id="{03EA22D3-86D1-39DB-058C-679A68B40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87" y="1055549"/>
            <a:ext cx="7861338" cy="164469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tx2">
                  <a:lumMod val="75000"/>
                </a:schemeClr>
              </a:buClr>
              <a:buNone/>
            </a:pPr>
            <a:r>
              <a:rPr lang="ru-RU" dirty="0">
                <a:latin typeface="Arial Narrow" panose="020B0606020202030204" pitchFamily="34" charset="0"/>
              </a:rPr>
              <a:t>Опытное внедрение разрабатываемых систем геодезического мониторинга на объектах коммерческого партнера</a:t>
            </a:r>
            <a:r>
              <a:rPr lang="en-US" dirty="0">
                <a:latin typeface="Arial Narrow" panose="020B0606020202030204" pitchFamily="34" charset="0"/>
              </a:rPr>
              <a:t>:</a:t>
            </a: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latin typeface="Arial Narrow" panose="020B0606020202030204" pitchFamily="34" charset="0"/>
              </a:rPr>
              <a:t>В рамках текущих проектов геодезического мониторинга;</a:t>
            </a: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latin typeface="Arial Narrow" panose="020B0606020202030204" pitchFamily="34" charset="0"/>
              </a:rPr>
              <a:t>В целях модернизации эксплуатируемых систем мониторинга;</a:t>
            </a: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latin typeface="Arial Narrow" panose="020B0606020202030204" pitchFamily="34" charset="0"/>
              </a:rPr>
              <a:t>Для реализации программ импортозамещения;</a:t>
            </a: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latin typeface="Arial Narrow" panose="020B0606020202030204" pitchFamily="34" charset="0"/>
              </a:rPr>
              <a:t>В рамках реализации совместных научно-исследовательских проектов.</a:t>
            </a:r>
            <a:endParaRPr lang="en-US" dirty="0">
              <a:latin typeface="Arial Narrow" panose="020B0606020202030204" pitchFamily="34" charset="0"/>
            </a:endParaRPr>
          </a:p>
          <a:p>
            <a:pPr marL="0" indent="0">
              <a:lnSpc>
                <a:spcPct val="100000"/>
              </a:lnSpc>
              <a:buClr>
                <a:schemeClr val="tx2">
                  <a:lumMod val="75000"/>
                </a:schemeClr>
              </a:buClr>
              <a:buNone/>
            </a:pPr>
            <a:r>
              <a:rPr lang="ru-RU" dirty="0">
                <a:latin typeface="Arial Narrow" panose="020B0606020202030204" pitchFamily="34" charset="0"/>
              </a:rPr>
              <a:t>Потенциальные объекты для мониторинга:</a:t>
            </a: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latin typeface="Arial Narrow" panose="020B0606020202030204" pitchFamily="34" charset="0"/>
              </a:rPr>
              <a:t>Магистральные нефте-газопроводы</a:t>
            </a:r>
            <a:r>
              <a:rPr lang="en-US" dirty="0">
                <a:latin typeface="Arial Narrow" panose="020B0606020202030204" pitchFamily="34" charset="0"/>
              </a:rPr>
              <a:t>; </a:t>
            </a:r>
            <a:r>
              <a:rPr lang="ru-RU" dirty="0">
                <a:latin typeface="Arial Narrow" panose="020B0606020202030204" pitchFamily="34" charset="0"/>
              </a:rPr>
              <a:t>геодинамические полигоны, борты карьеров, промышленные и гражданские здания и сооружения</a:t>
            </a:r>
            <a:r>
              <a:rPr lang="en-US" dirty="0">
                <a:latin typeface="Arial Narrow" panose="020B0606020202030204" pitchFamily="34" charset="0"/>
              </a:rPr>
              <a:t>.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4C1F0D-4EE2-74DF-384B-F00DB124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428" y="6472844"/>
            <a:ext cx="552834" cy="365125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10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FFF2999-5B32-637F-E816-6C7C10E8FB2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Потенциальные формы сотрудничества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14F0CA-00CD-2701-3065-93343DF30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9" y="2866664"/>
            <a:ext cx="3342246" cy="1876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99F33A-309A-6223-D36C-EB4D89351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003" y="992226"/>
            <a:ext cx="3338843" cy="1874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279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6333D6E4-E094-1B62-57D6-C977D495A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24" y="1000317"/>
            <a:ext cx="11727639" cy="5538595"/>
          </a:xfrm>
        </p:spPr>
        <p:txBody>
          <a:bodyPr>
            <a:normAutofit/>
          </a:bodyPr>
          <a:lstStyle/>
          <a:p>
            <a:pPr indent="355600">
              <a:lnSpc>
                <a:spcPct val="10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Снижение рисков развития техногенных катастроф на объектах критической инфраструктуры</a:t>
            </a:r>
            <a:r>
              <a:rPr lang="en-US" sz="2400" b="0" i="0" dirty="0"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indent="355600">
              <a:lnSpc>
                <a:spcPct val="10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b="0" i="0" dirty="0"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экономии на программном обеспечении для геодезического мониторинга;</a:t>
            </a:r>
          </a:p>
          <a:p>
            <a:pPr indent="355600">
              <a:lnSpc>
                <a:spcPct val="10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экономии на оборудовании для геодезического мониторинга                                      (от миллиона рублей за единицу);</a:t>
            </a:r>
          </a:p>
          <a:p>
            <a:pPr indent="355600">
              <a:lnSpc>
                <a:spcPct val="10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dirty="0"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создания малобюджетных автономных и всепогодных систем геодезического ГНСС-мониторинга</a:t>
            </a:r>
            <a:r>
              <a:rPr lang="en-US" dirty="0"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indent="355600">
              <a:lnSpc>
                <a:spcPct val="10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переподготовки специалистов организации на базе СГУГиТ;</a:t>
            </a:r>
            <a:endParaRPr lang="ru-RU" sz="2400" dirty="0"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219075"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latin typeface="Arial Narrow" panose="020B0606020202030204" pitchFamily="34" charset="0"/>
              </a:rPr>
              <a:t>  Совершенствование систем мониторинга на основе действующих стандартов организации</a:t>
            </a:r>
            <a:r>
              <a:rPr lang="en-US" dirty="0">
                <a:latin typeface="Arial Narrow" panose="020B0606020202030204" pitchFamily="34" charset="0"/>
              </a:rPr>
              <a:t>.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42FCF9-04DF-DCFC-1137-E8152669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11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64754C-4E19-2119-462B-78A605F6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Преимущества для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57164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4AF7242-EF54-0197-0842-E8C4A606654B}"/>
              </a:ext>
            </a:extLst>
          </p:cNvPr>
          <p:cNvSpPr/>
          <p:nvPr/>
        </p:nvSpPr>
        <p:spPr>
          <a:xfrm>
            <a:off x="4774" y="4923300"/>
            <a:ext cx="12191999" cy="1798175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2CDEE-8EA7-72B1-B41B-B87D9499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6" y="2442491"/>
            <a:ext cx="5115681" cy="2443701"/>
          </a:xfrm>
        </p:spPr>
        <p:txBody>
          <a:bodyPr>
            <a:noAutofit/>
          </a:bodyPr>
          <a:lstStyle/>
          <a:p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А. В. Елагин (</a:t>
            </a:r>
            <a:r>
              <a:rPr lang="ru-RU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с.н.с</a:t>
            </a: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b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А. П. </a:t>
            </a:r>
            <a:r>
              <a:rPr lang="ru-RU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Карпик</a:t>
            </a: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ru-RU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научн</a:t>
            </a: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руководитель)</a:t>
            </a:r>
            <a:b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Л. А. Липатников (</a:t>
            </a:r>
            <a:r>
              <a:rPr lang="ru-RU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н.с</a:t>
            </a: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.)</a:t>
            </a:r>
            <a:b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А. В. Макеев (</a:t>
            </a:r>
            <a:r>
              <a:rPr lang="ru-RU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н.с</a:t>
            </a: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.)</a:t>
            </a:r>
            <a:b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Д. С. Мамаев (инженер)</a:t>
            </a:r>
            <a:b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А. В. Мареев (</a:t>
            </a:r>
            <a:r>
              <a:rPr lang="ru-RU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с.н.с</a:t>
            </a: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b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ru-RU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D9B1892-5C8D-6F78-F4C6-C20C5E5E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539F4-761E-4A46-97E2-05DD3A0438D1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445A43F-8F02-8FC6-7668-492AC2BBFD27}"/>
              </a:ext>
            </a:extLst>
          </p:cNvPr>
          <p:cNvSpPr txBox="1">
            <a:spLocks/>
          </p:cNvSpPr>
          <p:nvPr/>
        </p:nvSpPr>
        <p:spPr>
          <a:xfrm>
            <a:off x="5374215" y="2582924"/>
            <a:ext cx="6764597" cy="2443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В. Ю. Наумов (инженер)</a:t>
            </a:r>
          </a:p>
          <a:p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М. А. Попков  (инженер)</a:t>
            </a:r>
          </a:p>
          <a:p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С. В. Тараненко (ведущий инженер)</a:t>
            </a:r>
          </a:p>
          <a:p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Л. С. Тараненко (инженер)</a:t>
            </a:r>
          </a:p>
          <a:p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Г. Н. Ткачева (инженер)</a:t>
            </a:r>
          </a:p>
          <a:p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В. С. Хорошилов (</a:t>
            </a:r>
            <a:r>
              <a:rPr lang="ru-RU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в.н.с</a:t>
            </a: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В. Р. </a:t>
            </a:r>
            <a:r>
              <a:rPr lang="ru-RU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Янгалышев</a:t>
            </a:r>
            <a:r>
              <a:rPr lang="ru-RU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(техник)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075BB7D-4353-554C-854C-498AE742D91D}"/>
              </a:ext>
            </a:extLst>
          </p:cNvPr>
          <p:cNvSpPr txBox="1">
            <a:spLocks/>
          </p:cNvSpPr>
          <p:nvPr/>
        </p:nvSpPr>
        <p:spPr>
          <a:xfrm>
            <a:off x="3860798" y="2099697"/>
            <a:ext cx="3951491" cy="813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ru-RU" sz="2800" dirty="0"/>
              <a:t/>
            </a:r>
            <a:br>
              <a:rPr lang="ru-RU" sz="2800" dirty="0"/>
            </a:br>
            <a:r>
              <a:rPr lang="ru-RU" sz="28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Команда:</a:t>
            </a:r>
            <a:r>
              <a:rPr lang="ru-RU" sz="28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ru-RU" sz="28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ru-RU" sz="28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2" descr="Экологическая катастрофа в Норильске: Путин спросил, здоров ли губернатор —  EADaily, 3 июня 2020 — Новости экономики, Новости России">
            <a:extLst>
              <a:ext uri="{FF2B5EF4-FFF2-40B4-BE49-F238E27FC236}">
                <a16:creationId xmlns:a16="http://schemas.microsoft.com/office/drawing/2014/main" id="{FA79AFD4-4971-8054-AB8A-DFCF3CECC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5" y="4968156"/>
            <a:ext cx="2743200" cy="15404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9B0119-31C2-2E04-8366-915E65E87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93" y="4966704"/>
            <a:ext cx="2812901" cy="15627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4ACD55-4404-65A9-6090-80247C136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2637" b="29075"/>
          <a:stretch/>
        </p:blipFill>
        <p:spPr>
          <a:xfrm>
            <a:off x="5990409" y="4966703"/>
            <a:ext cx="2812901" cy="16182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BF4B74-C856-5D18-5523-9A01A7010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346" y="4981652"/>
            <a:ext cx="2756973" cy="1603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56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5BE57D-8EEC-07DC-ABF4-004DDB3786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042" y="4775165"/>
            <a:ext cx="2553787" cy="14365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Объект 1">
            <a:extLst>
              <a:ext uri="{FF2B5EF4-FFF2-40B4-BE49-F238E27FC236}">
                <a16:creationId xmlns:a16="http://schemas.microsoft.com/office/drawing/2014/main" id="{F5261828-D7B3-EF05-3CD9-8B07B257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410" y="951221"/>
            <a:ext cx="11489635" cy="4653447"/>
          </a:xfrm>
        </p:spPr>
        <p:txBody>
          <a:bodyPr>
            <a:normAutofit/>
          </a:bodyPr>
          <a:lstStyle/>
          <a:p>
            <a:pPr marL="571500" indent="-342900" algn="just">
              <a:lnSpc>
                <a:spcPct val="100000"/>
              </a:lnSpc>
              <a:buClr>
                <a:schemeClr val="tx2"/>
              </a:buClr>
            </a:pPr>
            <a:r>
              <a:rPr lang="ru-RU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Ежегодно в РФ рушится около 100 транспортных мостов;</a:t>
            </a:r>
          </a:p>
          <a:p>
            <a:pPr marL="571500" indent="-342900" algn="just">
              <a:lnSpc>
                <a:spcPct val="100000"/>
              </a:lnSpc>
              <a:buClr>
                <a:schemeClr val="tx2"/>
              </a:buClr>
            </a:pPr>
            <a:r>
              <a:rPr lang="ru-RU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Накопленный эффект ущерба инфраструктуре из-за таяния вечномерзлых грунтов может достичь 50 млрд. к 2050 г.</a:t>
            </a:r>
          </a:p>
          <a:p>
            <a:pPr marL="571500" indent="-342900" algn="just">
              <a:lnSpc>
                <a:spcPct val="100000"/>
              </a:lnSpc>
              <a:buClr>
                <a:schemeClr val="tx2"/>
              </a:buClr>
            </a:pPr>
            <a:r>
              <a:rPr lang="ru-RU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Геодезический мониторинг проводится вручную и нерегулярно;</a:t>
            </a:r>
          </a:p>
          <a:p>
            <a:pPr marL="571500" indent="-342900" algn="just">
              <a:lnSpc>
                <a:spcPct val="100000"/>
              </a:lnSpc>
              <a:buClr>
                <a:schemeClr val="tx2"/>
              </a:buClr>
            </a:pP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Основной метод мониторинга – геометрическое нивелирование </a:t>
            </a:r>
            <a:r>
              <a:rPr lang="ru-RU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u-RU" b="0" i="0" dirty="0" err="1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трудозатратно</a:t>
            </a:r>
            <a:r>
              <a:rPr lang="ru-RU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неоперативно, подвержено ошибкам наблюдателя);</a:t>
            </a:r>
          </a:p>
          <a:p>
            <a:pPr marL="571500" indent="-342900" algn="just">
              <a:lnSpc>
                <a:spcPct val="100000"/>
              </a:lnSpc>
              <a:buClr>
                <a:schemeClr val="tx2"/>
              </a:buClr>
            </a:pPr>
            <a:r>
              <a:rPr lang="ru-RU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Цена датчиков и программ доходит до 2 000 000 р.;</a:t>
            </a:r>
          </a:p>
          <a:p>
            <a:pPr marL="571500" indent="-342900" algn="just">
              <a:lnSpc>
                <a:spcPct val="100000"/>
              </a:lnSpc>
              <a:buClr>
                <a:schemeClr val="tx2"/>
              </a:buClr>
            </a:pP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Поставщики</a:t>
            </a:r>
            <a:r>
              <a:rPr lang="ru-RU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оборудования приостановили деятельность в РФ.</a:t>
            </a:r>
            <a:endParaRPr lang="en-US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355600" algn="just">
              <a:buClr>
                <a:srgbClr val="E31E25"/>
              </a:buClr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rgbClr val="1C1C3D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C90690C-EBFA-7905-FA41-C483A03E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70" y="-189843"/>
            <a:ext cx="10515600" cy="13255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Мотивация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41F982-F884-0F6B-B25F-A93BFD5A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276" y="6442502"/>
            <a:ext cx="853542" cy="316985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2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pic>
        <p:nvPicPr>
          <p:cNvPr id="7" name="Picture 2" descr="Экологическая катастрофа в Норильске: Путин спросил, здоров ли губернатор —  EADaily, 3 июня 2020 — Новости экономики, Новости России">
            <a:extLst>
              <a:ext uri="{FF2B5EF4-FFF2-40B4-BE49-F238E27FC236}">
                <a16:creationId xmlns:a16="http://schemas.microsoft.com/office/drawing/2014/main" id="{C0D5EFD6-6E2F-C99D-3CD0-F8B791F8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2" y="4777911"/>
            <a:ext cx="2553270" cy="143375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A08163-3A2B-592A-E3F7-EA6C764F9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202" y="4777351"/>
            <a:ext cx="2128690" cy="14343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CD8B04-24C7-0F29-0A27-9F89D780D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55" y="4781567"/>
            <a:ext cx="2609224" cy="14495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E3F355-F99A-58C9-6128-0994E02FBEAA}"/>
              </a:ext>
            </a:extLst>
          </p:cNvPr>
          <p:cNvSpPr txBox="1"/>
          <p:nvPr/>
        </p:nvSpPr>
        <p:spPr>
          <a:xfrm>
            <a:off x="6120848" y="6211670"/>
            <a:ext cx="2813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b="0" i="0" dirty="0">
                <a:effectLst/>
                <a:latin typeface="Arial Narrow" panose="020B0606020202030204" pitchFamily="34" charset="0"/>
              </a:rPr>
              <a:t>© Скриншот с телеграм-канала t.me/opershtab23</a:t>
            </a:r>
            <a:endParaRPr lang="ru-RU" sz="1200" dirty="0">
              <a:latin typeface="Arial Narrow" panose="020B0606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5D1D7-B6EF-CAF3-3309-44C9B9083B89}"/>
              </a:ext>
            </a:extLst>
          </p:cNvPr>
          <p:cNvSpPr txBox="1"/>
          <p:nvPr/>
        </p:nvSpPr>
        <p:spPr>
          <a:xfrm>
            <a:off x="9045810" y="6231135"/>
            <a:ext cx="27239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 Narrow" panose="020B0606020202030204" pitchFamily="34" charset="0"/>
              </a:rPr>
              <a:t>https://www.kommersant.ru/doc/4364565</a:t>
            </a:r>
            <a:endParaRPr lang="ru-RU" sz="1200" dirty="0">
              <a:latin typeface="Arial Narrow" panose="020B06060202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D6A0B-9A51-764C-8A6F-70DD0B23AA17}"/>
              </a:ext>
            </a:extLst>
          </p:cNvPr>
          <p:cNvSpPr txBox="1"/>
          <p:nvPr/>
        </p:nvSpPr>
        <p:spPr>
          <a:xfrm>
            <a:off x="602027" y="6217720"/>
            <a:ext cx="2723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Arial Narrow" panose="020B0606020202030204" pitchFamily="34" charset="0"/>
              </a:rPr>
              <a:t>https://www.kommersant.ru/doc/4364565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E5DDCE-1C1D-5858-70EF-0FCB7DF8AC1A}"/>
              </a:ext>
            </a:extLst>
          </p:cNvPr>
          <p:cNvSpPr txBox="1"/>
          <p:nvPr/>
        </p:nvSpPr>
        <p:spPr>
          <a:xfrm>
            <a:off x="3419121" y="6217720"/>
            <a:ext cx="2521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Arial Narrow" panose="020B0606020202030204" pitchFamily="34" charset="0"/>
              </a:rPr>
              <a:t>https://neftegaz.ru/news/arbitrage/684797-lukoyl-komi-zaplatit-za-razliv-nefti-v-ruchey-v-2020-godu/</a:t>
            </a:r>
          </a:p>
        </p:txBody>
      </p:sp>
    </p:spTree>
    <p:extLst>
      <p:ext uri="{BB962C8B-B14F-4D97-AF65-F5344CB8AC3E}">
        <p14:creationId xmlns:p14="http://schemas.microsoft.com/office/powerpoint/2010/main" val="113074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3"/>
    </mc:Choice>
    <mc:Fallback>
      <p:transition spd="slow" advTm="613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B5DA50-BE3A-7883-D998-7F926FFC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943" y="6368624"/>
            <a:ext cx="484817" cy="365125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3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1E15EC-08EF-7B82-4E45-68D14117D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7" y="-188731"/>
            <a:ext cx="8354341" cy="13255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Автономный ГНСС-датчик </a:t>
            </a:r>
            <a:b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геодезического мониторинга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99685E9-6E3C-C951-7161-E3F1FE9ED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87" y="1031001"/>
            <a:ext cx="5587253" cy="52838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sz="2400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Мониторинг поступательный перемещений</a:t>
            </a:r>
            <a:r>
              <a:rPr lang="en-US" sz="2400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400" b="0" i="0" dirty="0">
              <a:solidFill>
                <a:srgbClr val="1C1C3D"/>
              </a:solidFill>
              <a:effectLst/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Приспособлен к работе на низких температурах</a:t>
            </a:r>
            <a:r>
              <a:rPr lang="ru-RU" sz="2400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Схемы печатных плат, программы для контроллеров опубликованы под открытой лицензией</a:t>
            </a:r>
            <a:r>
              <a:rPr lang="en-US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400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СКП определения координат </a:t>
            </a:r>
            <a:r>
              <a:rPr lang="en-US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1 </a:t>
            </a: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см</a:t>
            </a:r>
            <a:r>
              <a:rPr lang="en-US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Стоимость комплекта в 10 раз ниже представленных на рынке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400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Статус разработки: Экспериментальный образец</a:t>
            </a:r>
            <a:r>
              <a:rPr lang="en-US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u-RU" sz="2400" b="0" i="0" dirty="0">
              <a:solidFill>
                <a:srgbClr val="1C1C3D"/>
              </a:solidFill>
              <a:effectLst/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16BF99-5F91-A801-5F5E-5B8D3F4F6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5" r="23498"/>
          <a:stretch/>
        </p:blipFill>
        <p:spPr>
          <a:xfrm>
            <a:off x="9730956" y="3665302"/>
            <a:ext cx="2161874" cy="25825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11AE53-C1EE-BBA5-1BAF-087816B6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690" y="1136832"/>
            <a:ext cx="2907247" cy="21771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CFD90C-9DB7-E749-79D4-F133BA24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317" y="3678344"/>
            <a:ext cx="3260388" cy="25700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444D1F-1B5E-8E43-4BF8-74981D1738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0"/>
          <a:stretch/>
        </p:blipFill>
        <p:spPr>
          <a:xfrm>
            <a:off x="6311779" y="1159841"/>
            <a:ext cx="2494691" cy="2128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13DC1D-ACC1-2AC2-9AC8-8F471D0CF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2884885"/>
            <a:ext cx="1201724" cy="11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E04D18-A085-D637-9348-B51AD3B9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0893" y="6436130"/>
            <a:ext cx="2743200" cy="365125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4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96AB8CF-81F3-306B-B309-95BAF7D9BF9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Высокоточный цифровой датчик наклона (инклинометр)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3F3A427-F316-392E-C6F0-00836E3A1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65"/>
          <a:stretch/>
        </p:blipFill>
        <p:spPr>
          <a:xfrm>
            <a:off x="7952425" y="1198200"/>
            <a:ext cx="3952737" cy="4226830"/>
          </a:xfrm>
          <a:prstGeom prst="rect">
            <a:avLst/>
          </a:prstGeom>
        </p:spPr>
      </p:pic>
      <p:sp>
        <p:nvSpPr>
          <p:cNvPr id="2" name="Объект 8">
            <a:extLst>
              <a:ext uri="{FF2B5EF4-FFF2-40B4-BE49-F238E27FC236}">
                <a16:creationId xmlns:a16="http://schemas.microsoft.com/office/drawing/2014/main" id="{A403C880-66B4-A4D2-A55C-8F5067B85E79}"/>
              </a:ext>
            </a:extLst>
          </p:cNvPr>
          <p:cNvSpPr txBox="1">
            <a:spLocks/>
          </p:cNvSpPr>
          <p:nvPr/>
        </p:nvSpPr>
        <p:spPr>
          <a:xfrm>
            <a:off x="495086" y="1198200"/>
            <a:ext cx="7519721" cy="5955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Мониторинг вращательных перемещений</a:t>
            </a:r>
            <a:r>
              <a:rPr lang="en-US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Приспособлен к работе на низких температурах;</a:t>
            </a: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СКП определения наклонов – </a:t>
            </a:r>
            <a:r>
              <a:rPr lang="ru-RU" dirty="0">
                <a:latin typeface="Arial Narrow" panose="020B0606020202030204" pitchFamily="34" charset="0"/>
              </a:rPr>
              <a:t>1,5", чувствительность </a:t>
            </a: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ru-RU" dirty="0">
                <a:latin typeface="Arial Narrow" panose="020B0606020202030204" pitchFamily="34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</a:rPr>
              <a:t>0,3</a:t>
            </a:r>
            <a:r>
              <a:rPr lang="ru-RU" sz="2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</a:t>
            </a:r>
            <a:r>
              <a:rPr lang="en-US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;</a:t>
            </a:r>
            <a:endParaRPr lang="ru-RU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Стоимость устройства в 10 раз ниже промышленного образца (</a:t>
            </a:r>
            <a:r>
              <a:rPr lang="en-US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Leica Nivel 220</a:t>
            </a: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Clr>
                <a:schemeClr val="tx2">
                  <a:lumMod val="75000"/>
                </a:schemeClr>
              </a:buClr>
            </a:pPr>
            <a:r>
              <a:rPr lang="ru-RU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Статус разработки: прототип.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67A145-9BB1-E183-FA55-A6CC72DF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028" y="5200995"/>
            <a:ext cx="1217065" cy="11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3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2496FFA-F225-A526-DC68-1F5E12B4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75" y="6371661"/>
            <a:ext cx="2743200" cy="365125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5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D89B53C-A9B0-7C4A-F846-45DB3D79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7" y="-188731"/>
            <a:ext cx="8831179" cy="13255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Датчик геодезического мониторинга полярным способом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4F7E55-7B1E-34D8-A4C3-641EB46FC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47" y="1658690"/>
            <a:ext cx="2882344" cy="384078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B98579-D6D9-F6EC-8012-BB98C8B62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48" y="1658690"/>
            <a:ext cx="2882344" cy="383998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AB965C-D151-DC27-C5C8-443039D28CE5}"/>
              </a:ext>
            </a:extLst>
          </p:cNvPr>
          <p:cNvSpPr txBox="1"/>
          <p:nvPr/>
        </p:nvSpPr>
        <p:spPr>
          <a:xfrm>
            <a:off x="495086" y="1071607"/>
            <a:ext cx="542089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Средство для автоматизации геометрического нивелирования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ru-RU" sz="28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 </a:t>
            </a: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классов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мониторинга осадок фундаментов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Средство малобюджетного непрерывного геодезического мониторинга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400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Приспособлен к работе на низких температурах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СКО единичного измерения                   (трекинга луча) – 0,3 мм.</a:t>
            </a:r>
          </a:p>
          <a:p>
            <a:pPr marL="342900" indent="-34290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Разрешающая способность 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120 </a:t>
            </a: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мм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пиксель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(±</a:t>
            </a: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003);</a:t>
            </a:r>
            <a:endParaRPr lang="ru-RU" sz="2400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Статус: прототип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80E723-C49F-3B9A-284A-E8C711CF4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275" y="4964759"/>
            <a:ext cx="1451982" cy="13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8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3047130-CA49-014D-7927-5FFCCCBF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30" y="963495"/>
            <a:ext cx="5787108" cy="5498145"/>
          </a:xfrm>
        </p:spPr>
        <p:txBody>
          <a:bodyPr>
            <a:normAutofit fontScale="92500" lnSpcReduction="10000"/>
          </a:bodyPr>
          <a:lstStyle/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для </a:t>
            </a:r>
            <a:r>
              <a:rPr lang="ru-RU" sz="26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организации автоматического мониторинга </a:t>
            </a:r>
            <a:r>
              <a:rPr lang="ru-RU" sz="2600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пользовательским интерфейсом</a:t>
            </a:r>
            <a:r>
              <a:rPr lang="en-US" sz="2600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600" b="0" i="0" dirty="0">
              <a:solidFill>
                <a:srgbClr val="1C1C3D"/>
              </a:solidFill>
              <a:effectLst/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Открытая библиотека программ для разработки систем геодезического мониторинга с использованием предлагаемых датчиков</a:t>
            </a:r>
            <a:r>
              <a:rPr lang="en-US" sz="2600" b="0" i="0" dirty="0">
                <a:solidFill>
                  <a:srgbClr val="1C1C3D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600" b="0" i="0" dirty="0">
              <a:solidFill>
                <a:srgbClr val="1C1C3D"/>
              </a:solidFill>
              <a:effectLst/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Программа бесплатная и распространяется под открытым кодом;</a:t>
            </a:r>
          </a:p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Статус: экспериментальный образец.</a:t>
            </a:r>
          </a:p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endParaRPr lang="ru-RU" sz="2400" dirty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ctr">
              <a:lnSpc>
                <a:spcPct val="110000"/>
              </a:lnSpc>
              <a:buClr>
                <a:schemeClr val="tx2">
                  <a:lumMod val="75000"/>
                </a:schemeClr>
              </a:buClr>
              <a:buNone/>
            </a:pPr>
            <a:r>
              <a:rPr lang="en-US" sz="2600" dirty="0">
                <a:latin typeface="Arial Narrow" panose="020B0606020202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http://moncenter.ru/</a:t>
            </a:r>
            <a:endParaRPr lang="ru-RU" sz="2600" dirty="0">
              <a:latin typeface="Arial Narrow" panose="020B060602020203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E9A3EA9-81A2-C76F-1A16-097A9EDE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1640"/>
            <a:ext cx="2743200" cy="365125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6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FEF2F9-67FA-E849-6959-7A86314F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32" y="-188731"/>
            <a:ext cx="10556555" cy="13255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Программный к</a:t>
            </a:r>
            <a: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омплекс «</a:t>
            </a:r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MonCenter</a:t>
            </a:r>
            <a: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8BC968-4790-6A7B-CA4E-9A39FB55F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8" r="-4168"/>
          <a:stretch/>
        </p:blipFill>
        <p:spPr>
          <a:xfrm>
            <a:off x="8612658" y="3956783"/>
            <a:ext cx="3453023" cy="25048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FB7333-E59D-B78A-2734-34169297E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209" y="3987589"/>
            <a:ext cx="2679898" cy="24740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тест указателей 4">
            <a:hlinkClick r:id="" action="ppaction://media"/>
            <a:extLst>
              <a:ext uri="{FF2B5EF4-FFF2-40B4-BE49-F238E27FC236}">
                <a16:creationId xmlns:a16="http://schemas.microsoft.com/office/drawing/2014/main" id="{E333E4D7-A90B-CD1B-081E-227B2202F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5299" y="1057436"/>
            <a:ext cx="5106214" cy="26727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95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72" y="3486040"/>
            <a:ext cx="5585927" cy="3371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383890" y="6492875"/>
            <a:ext cx="2743200" cy="365125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7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Онлайн сервис </a:t>
            </a:r>
            <a:r>
              <a:rPr lang="ru-RU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MonCenterWeb</a:t>
            </a:r>
            <a:r>
              <a:rPr lang="ru-RU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270" y="1035607"/>
            <a:ext cx="5228841" cy="2551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906" y="3836560"/>
            <a:ext cx="5566824" cy="2926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Объект 1">
            <a:extLst>
              <a:ext uri="{FF2B5EF4-FFF2-40B4-BE49-F238E27FC236}">
                <a16:creationId xmlns:a16="http://schemas.microsoft.com/office/drawing/2014/main" id="{F3047130-CA49-014D-7927-5FFCCCBF712D}"/>
              </a:ext>
            </a:extLst>
          </p:cNvPr>
          <p:cNvSpPr txBox="1">
            <a:spLocks/>
          </p:cNvSpPr>
          <p:nvPr/>
        </p:nvSpPr>
        <p:spPr>
          <a:xfrm>
            <a:off x="220930" y="963495"/>
            <a:ext cx="5787108" cy="549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Онлайн сервис для организации автоматического мониторинга</a:t>
            </a:r>
            <a:r>
              <a:rPr lang="en-US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600" dirty="0" smtClean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Статус: в разраб</a:t>
            </a:r>
            <a:r>
              <a:rPr lang="ru-RU" sz="26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ru-RU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тке.</a:t>
            </a:r>
          </a:p>
          <a:p>
            <a:pPr marL="0" indent="0" algn="ctr">
              <a:lnSpc>
                <a:spcPct val="11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None/>
            </a:pPr>
            <a:r>
              <a:rPr lang="en-US" sz="2600" dirty="0" smtClean="0">
                <a:latin typeface="Arial Narrow" panose="020B0606020202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http://moncenter.ru/</a:t>
            </a:r>
            <a:endParaRPr lang="ru-RU" sz="2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8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</a:t>
            </a:r>
            <a:r>
              <a:rPr lang="ru-RU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библиотека </a:t>
            </a:r>
            <a:r>
              <a:rPr lang="ru-RU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b="1" dirty="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MonCenterLib</a:t>
            </a:r>
            <a:r>
              <a:rPr lang="ru-RU" b="1" dirty="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ru-RU" dirty="0"/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F3047130-CA49-014D-7927-5FFCCCBF712D}"/>
              </a:ext>
            </a:extLst>
          </p:cNvPr>
          <p:cNvSpPr txBox="1">
            <a:spLocks/>
          </p:cNvSpPr>
          <p:nvPr/>
        </p:nvSpPr>
        <p:spPr>
          <a:xfrm>
            <a:off x="0" y="963496"/>
            <a:ext cx="4320590" cy="549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en-US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 </a:t>
            </a:r>
            <a:r>
              <a:rPr lang="ru-RU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библиотека для организации автоматического мониторинга</a:t>
            </a:r>
            <a:r>
              <a:rPr lang="en-US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600" dirty="0" smtClean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собственного ПО</a:t>
            </a:r>
            <a:r>
              <a:rPr lang="en-US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онлайн сервисов на основе библиотеки</a:t>
            </a:r>
            <a:r>
              <a:rPr lang="en-US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Работа в </a:t>
            </a:r>
            <a:r>
              <a:rPr lang="en-US" sz="2600" dirty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</a:t>
            </a:r>
            <a:r>
              <a:rPr lang="en-US" sz="2600" dirty="0" err="1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Colaboratory</a:t>
            </a:r>
            <a:r>
              <a:rPr lang="en-US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600" dirty="0" smtClean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Открытый исходный код</a:t>
            </a:r>
            <a:r>
              <a:rPr lang="en-US" sz="260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ru-RU" sz="2600" dirty="0" smtClean="0">
              <a:solidFill>
                <a:srgbClr val="1C1C3D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342900">
              <a:lnSpc>
                <a:spcPct val="110000"/>
              </a:lnSpc>
              <a:buClr>
                <a:schemeClr val="tx2">
                  <a:lumMod val="75000"/>
                </a:schemeClr>
              </a:buClr>
            </a:pPr>
            <a:r>
              <a:rPr lang="ru-RU" sz="2600" dirty="0" smtClean="0">
                <a:solidFill>
                  <a:srgbClr val="1C1C3D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Статус: в разработке.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01" y="4756428"/>
            <a:ext cx="1762371" cy="170521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963496"/>
            <a:ext cx="3818268" cy="3301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095" y="3162570"/>
            <a:ext cx="4580993" cy="3695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5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F4F50C-DB4F-4B73-CE2A-5F66F9FFA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6" t="4046" b="1"/>
          <a:stretch/>
        </p:blipFill>
        <p:spPr>
          <a:xfrm>
            <a:off x="5246956" y="1045029"/>
            <a:ext cx="6702739" cy="5676446"/>
          </a:xfrm>
          <a:prstGeom prst="rect">
            <a:avLst/>
          </a:prstGeom>
        </p:spPr>
      </p:pic>
      <p:sp>
        <p:nvSpPr>
          <p:cNvPr id="2" name="Объект 1">
            <a:extLst>
              <a:ext uri="{FF2B5EF4-FFF2-40B4-BE49-F238E27FC236}">
                <a16:creationId xmlns:a16="http://schemas.microsoft.com/office/drawing/2014/main" id="{AACF792A-62F3-812F-B2C2-29A534AF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87" y="1045029"/>
            <a:ext cx="4664741" cy="50036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dirty="0">
                <a:latin typeface="Arial Narrow" panose="020B0606020202030204" pitchFamily="34" charset="0"/>
              </a:rPr>
              <a:t>Блочная архитектура для совмещения геодезических датчиков</a:t>
            </a:r>
            <a:r>
              <a:rPr lang="en-US" dirty="0">
                <a:latin typeface="Arial Narrow" panose="020B0606020202030204" pitchFamily="34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ru-RU" dirty="0">
                <a:latin typeface="Arial Narrow" panose="020B0606020202030204" pitchFamily="34" charset="0"/>
              </a:rPr>
              <a:t>Предназначена для проведения разработки автоматических систем мониторинга</a:t>
            </a:r>
            <a:r>
              <a:rPr lang="en-US" dirty="0">
                <a:latin typeface="Arial Narrow" panose="020B0606020202030204" pitchFamily="34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ru-RU" dirty="0">
                <a:latin typeface="Arial Narrow" panose="020B0606020202030204" pitchFamily="34" charset="0"/>
              </a:rPr>
              <a:t>Разрабатывается под открытой архитектурой</a:t>
            </a:r>
            <a:r>
              <a:rPr lang="en-US" dirty="0">
                <a:latin typeface="Arial Narrow" panose="020B0606020202030204" pitchFamily="34" charset="0"/>
              </a:rPr>
              <a:t>;</a:t>
            </a:r>
            <a:endParaRPr lang="ru-RU" dirty="0">
              <a:latin typeface="Arial Narrow" panose="020B060602020203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dirty="0">
                <a:latin typeface="Arial Narrow" panose="020B0606020202030204" pitchFamily="34" charset="0"/>
              </a:rPr>
              <a:t>Статус: эскизный проект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7392EF-26C9-7FDF-D57C-179027A9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5734" y="6241240"/>
            <a:ext cx="1000317" cy="473429"/>
          </a:xfrm>
        </p:spPr>
        <p:txBody>
          <a:bodyPr/>
          <a:lstStyle/>
          <a:p>
            <a:fld id="{F88539F4-761E-4A46-97E2-05DD3A0438D1}" type="slidenum">
              <a:rPr lang="ru-RU" sz="2400" smtClean="0">
                <a:latin typeface="Arial Narrow" panose="020B0606020202030204" pitchFamily="34" charset="0"/>
              </a:rPr>
              <a:t>9</a:t>
            </a:fld>
            <a:endParaRPr lang="ru-RU" sz="2400" dirty="0">
              <a:latin typeface="Arial Narrow" panose="020B0606020202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134585C-9475-84BF-C55C-021B27136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7" y="-188731"/>
            <a:ext cx="5600913" cy="132556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Универсальная платформа для геодезических датчиков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CFD45-E209-F938-5BEF-93CBFAE010E1}"/>
              </a:ext>
            </a:extLst>
          </p:cNvPr>
          <p:cNvSpPr txBox="1"/>
          <p:nvPr/>
        </p:nvSpPr>
        <p:spPr>
          <a:xfrm>
            <a:off x="7070724" y="1985505"/>
            <a:ext cx="183371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ГНСС-датчик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CED5A-324B-DE35-0300-0C1CDDD37239}"/>
              </a:ext>
            </a:extLst>
          </p:cNvPr>
          <p:cNvSpPr txBox="1"/>
          <p:nvPr/>
        </p:nvSpPr>
        <p:spPr>
          <a:xfrm>
            <a:off x="7070724" y="3793186"/>
            <a:ext cx="2573365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Цифровой инклинометр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C0FC9-7F2C-CFE5-7534-2AE036C8F9C0}"/>
              </a:ext>
            </a:extLst>
          </p:cNvPr>
          <p:cNvSpPr txBox="1"/>
          <p:nvPr/>
        </p:nvSpPr>
        <p:spPr>
          <a:xfrm>
            <a:off x="7070724" y="2581569"/>
            <a:ext cx="2475640" cy="10156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Лазерный модуль датчика мониторинга полярным способом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6B307-A7D7-0A65-9A1B-930B46A7BA70}"/>
              </a:ext>
            </a:extLst>
          </p:cNvPr>
          <p:cNvSpPr txBox="1"/>
          <p:nvPr/>
        </p:nvSpPr>
        <p:spPr>
          <a:xfrm>
            <a:off x="7070725" y="4472386"/>
            <a:ext cx="2840390" cy="7078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rPr>
              <a:t>Блок питания, связи и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1352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582</Words>
  <Application>Microsoft Office PowerPoint</Application>
  <PresentationFormat>Широкоэкранный</PresentationFormat>
  <Paragraphs>95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Arial Narrow</vt:lpstr>
      <vt:lpstr>Calibri</vt:lpstr>
      <vt:lpstr>Calibri Light</vt:lpstr>
      <vt:lpstr>Symbol</vt:lpstr>
      <vt:lpstr>Tahoma</vt:lpstr>
      <vt:lpstr>Times New Roman</vt:lpstr>
      <vt:lpstr>Тема Office</vt:lpstr>
      <vt:lpstr>Автоматизированная система геодезического мониторинга MonCenter</vt:lpstr>
      <vt:lpstr>Мотивация</vt:lpstr>
      <vt:lpstr>Автономный ГНСС-датчик  для геодезического мониторинга</vt:lpstr>
      <vt:lpstr>Высокоточный цифровой датчик наклона (инклинометр)</vt:lpstr>
      <vt:lpstr>Датчик геодезического мониторинга полярным способом</vt:lpstr>
      <vt:lpstr>Программный комплекс «MonCenter»</vt:lpstr>
      <vt:lpstr>Онлайн сервис «MonCenterWeb»</vt:lpstr>
      <vt:lpstr>Python библиотека «MonCenterLib»</vt:lpstr>
      <vt:lpstr>Универсальная платформа для геодезических датчиков</vt:lpstr>
      <vt:lpstr>Потенциальные формы сотрудничества</vt:lpstr>
      <vt:lpstr>Преимущества для клиентов</vt:lpstr>
      <vt:lpstr> А. В. Елагин (с.н.с) А. П. Карпик (научн. руководитель) Л. А. Липатников (н.с.) А. В. Макеев (н.с.) Д. С. Мамаев (инженер) А. В. Мареев (с.н.с)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Артем Мареев</dc:creator>
  <cp:lastModifiedBy>Даниил Мамаев</cp:lastModifiedBy>
  <cp:revision>23</cp:revision>
  <dcterms:created xsi:type="dcterms:W3CDTF">2023-10-24T03:56:02Z</dcterms:created>
  <dcterms:modified xsi:type="dcterms:W3CDTF">2024-04-12T13:28:11Z</dcterms:modified>
</cp:coreProperties>
</file>